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9A0315-FC5E-424D-BC8E-2BC4B861329E}">
  <a:tblStyle styleId="{549A0315-FC5E-424D-BC8E-2BC4B86132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44a8f8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44a8f8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e51e6ec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e51e6ec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79ca6fb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79ca6fb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7d9d488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7d9d488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f7450d3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f7450d3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db013ad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db013ad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db013ad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db013ad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b013ad5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b013ad5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b013ad5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b013ad5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db013ad5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db013ad5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8e1bcf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78e1bcf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b013ad5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b013ad5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4839025"/>
            <a:ext cx="4000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HITS Live May 27, </a:t>
            </a:r>
            <a:r>
              <a:rPr lang="en-GB" sz="800">
                <a:solidFill>
                  <a:srgbClr val="999999"/>
                </a:solidFill>
              </a:rPr>
              <a:t> 2020 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2"/>
          <p:cNvSpPr txBox="1"/>
          <p:nvPr/>
        </p:nvSpPr>
        <p:spPr>
          <a:xfrm>
            <a:off x="0" y="4901400"/>
            <a:ext cx="2975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HITS Live May 27,  2020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0" y="4901400"/>
            <a:ext cx="2975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HITS Live May 27,  2020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0" y="4901400"/>
            <a:ext cx="2975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HITS Live May 27,  2020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20.png"/><Relationship Id="rId12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hyperlink" Target="https://www.slideshare.net/AmazonWebServices/releasing-missioncritical-software-at-amazon-dev209r1-aws-reinvent-20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3C4043"/>
                </a:solidFill>
                <a:highlight>
                  <a:srgbClr val="FFFFFF"/>
                </a:highlight>
              </a:rPr>
              <a:t>CDSA’s App &amp; Cloud Framework </a:t>
            </a:r>
            <a:endParaRPr sz="300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 27th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approach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Map controls from industry standards, with frequent updates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Leverage cloud platforms best practice and design patterns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Deliver documentation in a usable format that is easily applied to any size of business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Automate tracking and checks to reduce the cost of audit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Help develop new skills to build a security culture</a:t>
            </a:r>
            <a:endParaRPr sz="1400"/>
          </a:p>
        </p:txBody>
      </p:sp>
      <p:graphicFrame>
        <p:nvGraphicFramePr>
          <p:cNvPr id="197" name="Google Shape;197;p22"/>
          <p:cNvGraphicFramePr/>
          <p:nvPr/>
        </p:nvGraphicFramePr>
        <p:xfrm>
          <a:off x="471325" y="28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{549A0315-FC5E-424D-BC8E-2BC4B861329E}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Business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policy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Standards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Controls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Procedures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Metrics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Media supply chain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MPA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CSA CCM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CIS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OWASP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Reduce initial control set to a target 150 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Move detail into implementation guides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Use cases: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Studio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Post facility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Cloud software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System integrator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Cloud vendor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Platform</a:t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000"/>
                        <a:t>Audit</a:t>
                      </a:r>
                      <a:endParaRPr i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22"/>
          <p:cNvSpPr/>
          <p:nvPr/>
        </p:nvSpPr>
        <p:spPr>
          <a:xfrm>
            <a:off x="1742225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205400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4572000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262525" y="2909625"/>
            <a:ext cx="273900" cy="489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2355215" y="400858"/>
            <a:ext cx="2094300" cy="276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Standards</a:t>
            </a:r>
            <a:endParaRPr sz="600"/>
          </a:p>
        </p:txBody>
      </p:sp>
      <p:sp>
        <p:nvSpPr>
          <p:cNvPr id="207" name="Google Shape;207;p23"/>
          <p:cNvSpPr/>
          <p:nvPr/>
        </p:nvSpPr>
        <p:spPr>
          <a:xfrm>
            <a:off x="4849526" y="141359"/>
            <a:ext cx="3493200" cy="3157500"/>
          </a:xfrm>
          <a:prstGeom prst="rect">
            <a:avLst/>
          </a:prstGeom>
          <a:solidFill>
            <a:srgbClr val="EEEEEE">
              <a:alpha val="435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                                      JIRA Confluence</a:t>
            </a:r>
            <a:endParaRPr sz="800"/>
          </a:p>
        </p:txBody>
      </p:sp>
      <p:sp>
        <p:nvSpPr>
          <p:cNvPr id="208" name="Google Shape;208;p23"/>
          <p:cNvSpPr/>
          <p:nvPr/>
        </p:nvSpPr>
        <p:spPr>
          <a:xfrm flipH="1">
            <a:off x="7320693" y="1841945"/>
            <a:ext cx="5292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9" name="Google Shape;209;p23"/>
          <p:cNvSpPr/>
          <p:nvPr/>
        </p:nvSpPr>
        <p:spPr>
          <a:xfrm>
            <a:off x="3811692" y="3958658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Secure config guidelines</a:t>
            </a:r>
            <a:endParaRPr sz="800"/>
          </a:p>
        </p:txBody>
      </p:sp>
      <p:sp>
        <p:nvSpPr>
          <p:cNvPr id="210" name="Google Shape;210;p23"/>
          <p:cNvSpPr/>
          <p:nvPr/>
        </p:nvSpPr>
        <p:spPr>
          <a:xfrm>
            <a:off x="2456292" y="1100788"/>
            <a:ext cx="18630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CSA CCM 3.0.1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Cloud</a:t>
            </a:r>
            <a:endParaRPr sz="800"/>
          </a:p>
        </p:txBody>
      </p:sp>
      <p:sp>
        <p:nvSpPr>
          <p:cNvPr id="211" name="Google Shape;211;p23"/>
          <p:cNvSpPr/>
          <p:nvPr/>
        </p:nvSpPr>
        <p:spPr>
          <a:xfrm>
            <a:off x="5187735" y="3713876"/>
            <a:ext cx="767100" cy="27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AWS</a:t>
            </a:r>
            <a:endParaRPr sz="700"/>
          </a:p>
        </p:txBody>
      </p:sp>
      <p:sp>
        <p:nvSpPr>
          <p:cNvPr id="212" name="Google Shape;212;p23"/>
          <p:cNvSpPr/>
          <p:nvPr/>
        </p:nvSpPr>
        <p:spPr>
          <a:xfrm>
            <a:off x="2501915" y="3984574"/>
            <a:ext cx="767100" cy="701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Github Toolbox</a:t>
            </a:r>
            <a:endParaRPr sz="700"/>
          </a:p>
        </p:txBody>
      </p:sp>
      <p:sp>
        <p:nvSpPr>
          <p:cNvPr id="213" name="Google Shape;213;p23"/>
          <p:cNvSpPr/>
          <p:nvPr/>
        </p:nvSpPr>
        <p:spPr>
          <a:xfrm>
            <a:off x="3665698" y="3819344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Secure config guidelines</a:t>
            </a:r>
            <a:endParaRPr sz="800"/>
          </a:p>
        </p:txBody>
      </p:sp>
      <p:sp>
        <p:nvSpPr>
          <p:cNvPr id="214" name="Google Shape;214;p23"/>
          <p:cNvSpPr/>
          <p:nvPr/>
        </p:nvSpPr>
        <p:spPr>
          <a:xfrm>
            <a:off x="3519704" y="3680030"/>
            <a:ext cx="897900" cy="780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Secure config guidelines</a:t>
            </a:r>
            <a:endParaRPr sz="700"/>
          </a:p>
        </p:txBody>
      </p:sp>
      <p:sp>
        <p:nvSpPr>
          <p:cNvPr id="215" name="Google Shape;215;p23"/>
          <p:cNvSpPr/>
          <p:nvPr/>
        </p:nvSpPr>
        <p:spPr>
          <a:xfrm>
            <a:off x="2355227" y="37650"/>
            <a:ext cx="34080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Version control</a:t>
            </a:r>
            <a:endParaRPr sz="800"/>
          </a:p>
        </p:txBody>
      </p:sp>
      <p:sp>
        <p:nvSpPr>
          <p:cNvPr id="216" name="Google Shape;216;p23"/>
          <p:cNvSpPr/>
          <p:nvPr/>
        </p:nvSpPr>
        <p:spPr>
          <a:xfrm>
            <a:off x="5187735" y="4017405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Azure</a:t>
            </a:r>
            <a:endParaRPr sz="700"/>
          </a:p>
        </p:txBody>
      </p:sp>
      <p:sp>
        <p:nvSpPr>
          <p:cNvPr id="217" name="Google Shape;217;p23"/>
          <p:cNvSpPr/>
          <p:nvPr/>
        </p:nvSpPr>
        <p:spPr>
          <a:xfrm>
            <a:off x="5187735" y="4320958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GCP</a:t>
            </a:r>
            <a:endParaRPr sz="700"/>
          </a:p>
        </p:txBody>
      </p:sp>
      <p:sp>
        <p:nvSpPr>
          <p:cNvPr id="218" name="Google Shape;218;p23"/>
          <p:cNvSpPr/>
          <p:nvPr/>
        </p:nvSpPr>
        <p:spPr>
          <a:xfrm>
            <a:off x="6359469" y="1168711"/>
            <a:ext cx="897900" cy="851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Meetings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Incidents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Defects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Release pipeline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9" name="Google Shape;219;p23"/>
          <p:cNvSpPr/>
          <p:nvPr/>
        </p:nvSpPr>
        <p:spPr>
          <a:xfrm>
            <a:off x="7802953" y="998154"/>
            <a:ext cx="825000" cy="451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Site audit</a:t>
            </a:r>
            <a:endParaRPr sz="700"/>
          </a:p>
        </p:txBody>
      </p:sp>
      <p:grpSp>
        <p:nvGrpSpPr>
          <p:cNvPr id="220" name="Google Shape;220;p23"/>
          <p:cNvGrpSpPr/>
          <p:nvPr/>
        </p:nvGrpSpPr>
        <p:grpSpPr>
          <a:xfrm>
            <a:off x="8414806" y="1017051"/>
            <a:ext cx="271340" cy="377674"/>
            <a:chOff x="7193150" y="3020363"/>
            <a:chExt cx="582900" cy="767319"/>
          </a:xfrm>
        </p:grpSpPr>
        <p:sp>
          <p:nvSpPr>
            <p:cNvPr id="221" name="Google Shape;221;p23"/>
            <p:cNvSpPr/>
            <p:nvPr/>
          </p:nvSpPr>
          <p:spPr>
            <a:xfrm>
              <a:off x="7193150" y="3374581"/>
              <a:ext cx="582900" cy="4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7266926" y="3020363"/>
              <a:ext cx="435600" cy="42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cxnSp>
        <p:nvCxnSpPr>
          <p:cNvPr id="223" name="Google Shape;223;p23"/>
          <p:cNvCxnSpPr>
            <a:stCxn id="211" idx="1"/>
            <a:endCxn id="214" idx="3"/>
          </p:cNvCxnSpPr>
          <p:nvPr/>
        </p:nvCxnSpPr>
        <p:spPr>
          <a:xfrm flipH="1">
            <a:off x="4417635" y="3853076"/>
            <a:ext cx="770100" cy="217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3"/>
          <p:cNvSpPr/>
          <p:nvPr/>
        </p:nvSpPr>
        <p:spPr>
          <a:xfrm>
            <a:off x="6045329" y="3713876"/>
            <a:ext cx="767100" cy="10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Platform certification</a:t>
            </a:r>
            <a:endParaRPr sz="700"/>
          </a:p>
        </p:txBody>
      </p:sp>
      <p:sp>
        <p:nvSpPr>
          <p:cNvPr id="225" name="Google Shape;225;p23"/>
          <p:cNvSpPr/>
          <p:nvPr/>
        </p:nvSpPr>
        <p:spPr>
          <a:xfrm>
            <a:off x="6588675" y="3125550"/>
            <a:ext cx="529200" cy="78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Training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register</a:t>
            </a:r>
            <a:endParaRPr sz="700"/>
          </a:p>
        </p:txBody>
      </p:sp>
      <p:sp>
        <p:nvSpPr>
          <p:cNvPr id="226" name="Google Shape;226;p23"/>
          <p:cNvSpPr/>
          <p:nvPr/>
        </p:nvSpPr>
        <p:spPr>
          <a:xfrm>
            <a:off x="6359469" y="2074914"/>
            <a:ext cx="897900" cy="45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Risk register</a:t>
            </a:r>
            <a:endParaRPr sz="700"/>
          </a:p>
        </p:txBody>
      </p:sp>
      <p:sp>
        <p:nvSpPr>
          <p:cNvPr id="227" name="Google Shape;227;p23"/>
          <p:cNvSpPr/>
          <p:nvPr/>
        </p:nvSpPr>
        <p:spPr>
          <a:xfrm>
            <a:off x="7802953" y="3867178"/>
            <a:ext cx="825000" cy="64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ME-ISAC</a:t>
            </a:r>
            <a:endParaRPr sz="700"/>
          </a:p>
        </p:txBody>
      </p:sp>
      <p:cxnSp>
        <p:nvCxnSpPr>
          <p:cNvPr id="228" name="Google Shape;228;p23"/>
          <p:cNvCxnSpPr>
            <a:stCxn id="216" idx="1"/>
            <a:endCxn id="214" idx="3"/>
          </p:cNvCxnSpPr>
          <p:nvPr/>
        </p:nvCxnSpPr>
        <p:spPr>
          <a:xfrm rot="10800000">
            <a:off x="4417635" y="4070205"/>
            <a:ext cx="770100" cy="86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3"/>
          <p:cNvCxnSpPr>
            <a:stCxn id="217" idx="1"/>
            <a:endCxn id="214" idx="3"/>
          </p:cNvCxnSpPr>
          <p:nvPr/>
        </p:nvCxnSpPr>
        <p:spPr>
          <a:xfrm rot="10800000">
            <a:off x="4417635" y="4070158"/>
            <a:ext cx="770100" cy="390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0" name="Google Shape;230;p23"/>
          <p:cNvSpPr/>
          <p:nvPr/>
        </p:nvSpPr>
        <p:spPr>
          <a:xfrm>
            <a:off x="6977859" y="3867178"/>
            <a:ext cx="770100" cy="64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Training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Materials</a:t>
            </a:r>
            <a:endParaRPr sz="700"/>
          </a:p>
        </p:txBody>
      </p:sp>
      <p:grpSp>
        <p:nvGrpSpPr>
          <p:cNvPr id="231" name="Google Shape;231;p23"/>
          <p:cNvGrpSpPr/>
          <p:nvPr/>
        </p:nvGrpSpPr>
        <p:grpSpPr>
          <a:xfrm>
            <a:off x="6454490" y="2720223"/>
            <a:ext cx="330563" cy="443510"/>
            <a:chOff x="7193150" y="3020363"/>
            <a:chExt cx="582900" cy="767319"/>
          </a:xfrm>
        </p:grpSpPr>
        <p:sp>
          <p:nvSpPr>
            <p:cNvPr id="232" name="Google Shape;232;p23"/>
            <p:cNvSpPr/>
            <p:nvPr/>
          </p:nvSpPr>
          <p:spPr>
            <a:xfrm>
              <a:off x="7193150" y="3374581"/>
              <a:ext cx="582900" cy="4131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7266926" y="3020363"/>
              <a:ext cx="435600" cy="4278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234" name="Google Shape;234;p23"/>
          <p:cNvSpPr/>
          <p:nvPr/>
        </p:nvSpPr>
        <p:spPr>
          <a:xfrm>
            <a:off x="7802953" y="1571156"/>
            <a:ext cx="825000" cy="928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Automated remote checks</a:t>
            </a:r>
            <a:endParaRPr sz="700"/>
          </a:p>
        </p:txBody>
      </p:sp>
      <p:sp>
        <p:nvSpPr>
          <p:cNvPr id="235" name="Google Shape;235;p23"/>
          <p:cNvSpPr/>
          <p:nvPr/>
        </p:nvSpPr>
        <p:spPr>
          <a:xfrm>
            <a:off x="6359469" y="461580"/>
            <a:ext cx="897900" cy="651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Operations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Design guide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6" name="Google Shape;236;p23"/>
          <p:cNvSpPr txBox="1"/>
          <p:nvPr/>
        </p:nvSpPr>
        <p:spPr>
          <a:xfrm>
            <a:off x="75150" y="971450"/>
            <a:ext cx="20583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Reduce controls maintenance effort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Leverage cloud platform collateral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Usable documentation, easy to adopt approach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Highlight control changes and new threats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Enable skills development</a:t>
            </a:r>
            <a:endParaRPr sz="1000"/>
          </a:p>
        </p:txBody>
      </p:sp>
      <p:sp>
        <p:nvSpPr>
          <p:cNvPr id="237" name="Google Shape;237;p23"/>
          <p:cNvSpPr/>
          <p:nvPr/>
        </p:nvSpPr>
        <p:spPr>
          <a:xfrm>
            <a:off x="7802950" y="2547603"/>
            <a:ext cx="8250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Bounty based continuous test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7802953" y="198263"/>
            <a:ext cx="825000" cy="780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Vendor roster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Shared reports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Status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Audit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booking</a:t>
            </a:r>
            <a:endParaRPr sz="700"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628" y="584854"/>
            <a:ext cx="271319" cy="29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303" y="3020861"/>
            <a:ext cx="335503" cy="10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220" y="3002262"/>
            <a:ext cx="144269" cy="12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5294" y="2905472"/>
            <a:ext cx="341738" cy="10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197" y="2890266"/>
            <a:ext cx="107400" cy="1560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/>
          <p:nvPr/>
        </p:nvSpPr>
        <p:spPr>
          <a:xfrm>
            <a:off x="5195543" y="4624496"/>
            <a:ext cx="767100" cy="27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Other...</a:t>
            </a:r>
            <a:endParaRPr sz="700"/>
          </a:p>
        </p:txBody>
      </p:sp>
      <p:cxnSp>
        <p:nvCxnSpPr>
          <p:cNvPr id="245" name="Google Shape;245;p23"/>
          <p:cNvCxnSpPr>
            <a:stCxn id="244" idx="1"/>
            <a:endCxn id="214" idx="3"/>
          </p:cNvCxnSpPr>
          <p:nvPr/>
        </p:nvCxnSpPr>
        <p:spPr>
          <a:xfrm rot="10800000">
            <a:off x="4417643" y="4070096"/>
            <a:ext cx="777900" cy="693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6" name="Google Shape;246;p23"/>
          <p:cNvSpPr/>
          <p:nvPr/>
        </p:nvSpPr>
        <p:spPr>
          <a:xfrm>
            <a:off x="2456364" y="1491676"/>
            <a:ext cx="1863000" cy="7014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CIS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Workloads</a:t>
            </a:r>
            <a:endParaRPr sz="800"/>
          </a:p>
        </p:txBody>
      </p:sp>
      <p:sp>
        <p:nvSpPr>
          <p:cNvPr id="247" name="Google Shape;247;p23"/>
          <p:cNvSpPr/>
          <p:nvPr/>
        </p:nvSpPr>
        <p:spPr>
          <a:xfrm>
            <a:off x="3494414" y="1841945"/>
            <a:ext cx="825000" cy="11097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OWASP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ASVS</a:t>
            </a:r>
            <a:endParaRPr sz="800"/>
          </a:p>
        </p:txBody>
      </p:sp>
      <p:sp>
        <p:nvSpPr>
          <p:cNvPr id="248" name="Google Shape;248;p23"/>
          <p:cNvSpPr/>
          <p:nvPr/>
        </p:nvSpPr>
        <p:spPr>
          <a:xfrm>
            <a:off x="3494486" y="461580"/>
            <a:ext cx="825000" cy="1109700"/>
          </a:xfrm>
          <a:prstGeom prst="rect">
            <a:avLst/>
          </a:prstGeom>
          <a:solidFill>
            <a:srgbClr val="EEEEEE">
              <a:alpha val="542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MPA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Site security</a:t>
            </a:r>
            <a:endParaRPr sz="800"/>
          </a:p>
        </p:txBody>
      </p:sp>
      <p:sp>
        <p:nvSpPr>
          <p:cNvPr id="249" name="Google Shape;249;p23"/>
          <p:cNvSpPr/>
          <p:nvPr/>
        </p:nvSpPr>
        <p:spPr>
          <a:xfrm>
            <a:off x="4505186" y="400676"/>
            <a:ext cx="775800" cy="2767500"/>
          </a:xfrm>
          <a:prstGeom prst="rect">
            <a:avLst/>
          </a:prstGeom>
          <a:solidFill>
            <a:srgbClr val="EEEEEE">
              <a:alpha val="387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Controls</a:t>
            </a:r>
            <a:endParaRPr sz="600"/>
          </a:p>
        </p:txBody>
      </p:sp>
      <p:sp>
        <p:nvSpPr>
          <p:cNvPr id="250" name="Google Shape;250;p23"/>
          <p:cNvSpPr/>
          <p:nvPr/>
        </p:nvSpPr>
        <p:spPr>
          <a:xfrm>
            <a:off x="4642247" y="461580"/>
            <a:ext cx="7671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Site</a:t>
            </a:r>
            <a:endParaRPr sz="700"/>
          </a:p>
        </p:txBody>
      </p:sp>
      <p:sp>
        <p:nvSpPr>
          <p:cNvPr id="251" name="Google Shape;251;p23"/>
          <p:cNvSpPr/>
          <p:nvPr/>
        </p:nvSpPr>
        <p:spPr>
          <a:xfrm>
            <a:off x="4642247" y="1475069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Cloud platform</a:t>
            </a:r>
            <a:endParaRPr sz="700"/>
          </a:p>
        </p:txBody>
      </p:sp>
      <p:sp>
        <p:nvSpPr>
          <p:cNvPr id="252" name="Google Shape;252;p23"/>
          <p:cNvSpPr/>
          <p:nvPr/>
        </p:nvSpPr>
        <p:spPr>
          <a:xfrm>
            <a:off x="4642247" y="1094338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People &amp; process</a:t>
            </a:r>
            <a:endParaRPr sz="700"/>
          </a:p>
        </p:txBody>
      </p:sp>
      <p:sp>
        <p:nvSpPr>
          <p:cNvPr id="253" name="Google Shape;253;p23"/>
          <p:cNvSpPr/>
          <p:nvPr/>
        </p:nvSpPr>
        <p:spPr>
          <a:xfrm>
            <a:off x="4642247" y="2249969"/>
            <a:ext cx="767100" cy="701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Dev lifecycle</a:t>
            </a:r>
            <a:endParaRPr sz="700"/>
          </a:p>
        </p:txBody>
      </p:sp>
      <p:sp>
        <p:nvSpPr>
          <p:cNvPr id="254" name="Google Shape;254;p23"/>
          <p:cNvSpPr/>
          <p:nvPr/>
        </p:nvSpPr>
        <p:spPr>
          <a:xfrm>
            <a:off x="4642247" y="1855792"/>
            <a:ext cx="767100" cy="346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</a:t>
            </a:r>
            <a:r>
              <a:rPr lang="en-GB" sz="700"/>
              <a:t>frastructure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management</a:t>
            </a:r>
            <a:endParaRPr sz="700"/>
          </a:p>
        </p:txBody>
      </p:sp>
      <p:sp>
        <p:nvSpPr>
          <p:cNvPr id="255" name="Google Shape;255;p23"/>
          <p:cNvSpPr/>
          <p:nvPr/>
        </p:nvSpPr>
        <p:spPr>
          <a:xfrm>
            <a:off x="5336600" y="407875"/>
            <a:ext cx="972000" cy="3157500"/>
          </a:xfrm>
          <a:prstGeom prst="rect">
            <a:avLst/>
          </a:prstGeom>
          <a:solidFill>
            <a:srgbClr val="EEEEEE">
              <a:alpha val="3876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Procedures</a:t>
            </a:r>
            <a:endParaRPr sz="600"/>
          </a:p>
        </p:txBody>
      </p:sp>
      <p:sp>
        <p:nvSpPr>
          <p:cNvPr id="256" name="Google Shape;256;p23"/>
          <p:cNvSpPr/>
          <p:nvPr/>
        </p:nvSpPr>
        <p:spPr>
          <a:xfrm>
            <a:off x="5436638" y="461580"/>
            <a:ext cx="767100" cy="2489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Vendor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Specific</a:t>
            </a:r>
            <a:endParaRPr sz="700"/>
          </a:p>
        </p:txBody>
      </p:sp>
      <p:sp>
        <p:nvSpPr>
          <p:cNvPr id="257" name="Google Shape;257;p23"/>
          <p:cNvSpPr/>
          <p:nvPr/>
        </p:nvSpPr>
        <p:spPr>
          <a:xfrm>
            <a:off x="5515862" y="942809"/>
            <a:ext cx="687600" cy="6495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use case</a:t>
            </a:r>
            <a:endParaRPr sz="700"/>
          </a:p>
        </p:txBody>
      </p:sp>
      <p:sp>
        <p:nvSpPr>
          <p:cNvPr id="258" name="Google Shape;258;p23"/>
          <p:cNvSpPr/>
          <p:nvPr/>
        </p:nvSpPr>
        <p:spPr>
          <a:xfrm>
            <a:off x="5515862" y="2499505"/>
            <a:ext cx="687600" cy="4518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</p:txBody>
      </p:sp>
      <p:sp>
        <p:nvSpPr>
          <p:cNvPr id="259" name="Google Shape;259;p23"/>
          <p:cNvSpPr/>
          <p:nvPr/>
        </p:nvSpPr>
        <p:spPr>
          <a:xfrm>
            <a:off x="5446325" y="2991824"/>
            <a:ext cx="767100" cy="21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Custom</a:t>
            </a:r>
            <a:endParaRPr sz="700"/>
          </a:p>
        </p:txBody>
      </p:sp>
      <p:sp>
        <p:nvSpPr>
          <p:cNvPr id="260" name="Google Shape;260;p23"/>
          <p:cNvSpPr/>
          <p:nvPr/>
        </p:nvSpPr>
        <p:spPr>
          <a:xfrm>
            <a:off x="5515862" y="1720734"/>
            <a:ext cx="687600" cy="489300"/>
          </a:xfrm>
          <a:prstGeom prst="rect">
            <a:avLst/>
          </a:prstGeom>
          <a:solidFill>
            <a:srgbClr val="F4CCCC">
              <a:alpha val="33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Service specific</a:t>
            </a:r>
            <a:endParaRPr sz="700"/>
          </a:p>
        </p:txBody>
      </p:sp>
      <p:sp>
        <p:nvSpPr>
          <p:cNvPr id="261" name="Google Shape;261;p23"/>
          <p:cNvSpPr/>
          <p:nvPr/>
        </p:nvSpPr>
        <p:spPr>
          <a:xfrm>
            <a:off x="5336603" y="2499505"/>
            <a:ext cx="144300" cy="4518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2" name="Google Shape;262;p23"/>
          <p:cNvSpPr/>
          <p:nvPr/>
        </p:nvSpPr>
        <p:spPr>
          <a:xfrm>
            <a:off x="5336603" y="941109"/>
            <a:ext cx="144300" cy="6495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3" name="Google Shape;263;p23"/>
          <p:cNvSpPr/>
          <p:nvPr/>
        </p:nvSpPr>
        <p:spPr>
          <a:xfrm>
            <a:off x="5336603" y="1719454"/>
            <a:ext cx="144300" cy="489300"/>
          </a:xfrm>
          <a:prstGeom prst="rect">
            <a:avLst/>
          </a:prstGeom>
          <a:solidFill>
            <a:srgbClr val="F4CCCC">
              <a:alpha val="57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4" name="Google Shape;264;p23"/>
          <p:cNvSpPr txBox="1"/>
          <p:nvPr/>
        </p:nvSpPr>
        <p:spPr>
          <a:xfrm>
            <a:off x="6319950" y="2547600"/>
            <a:ext cx="572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Identity</a:t>
            </a:r>
            <a:endParaRPr sz="700"/>
          </a:p>
        </p:txBody>
      </p:sp>
      <p:sp>
        <p:nvSpPr>
          <p:cNvPr id="265" name="Google Shape;265;p23"/>
          <p:cNvSpPr/>
          <p:nvPr/>
        </p:nvSpPr>
        <p:spPr>
          <a:xfrm flipH="1" rot="3213106">
            <a:off x="6864404" y="2996092"/>
            <a:ext cx="1345236" cy="218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6" name="Google Shape;266;p23"/>
          <p:cNvSpPr/>
          <p:nvPr/>
        </p:nvSpPr>
        <p:spPr>
          <a:xfrm>
            <a:off x="7802953" y="3208613"/>
            <a:ext cx="825000" cy="59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Threat model</a:t>
            </a:r>
            <a:endParaRPr sz="700"/>
          </a:p>
        </p:txBody>
      </p:sp>
      <p:sp>
        <p:nvSpPr>
          <p:cNvPr id="267" name="Google Shape;267;p23"/>
          <p:cNvSpPr/>
          <p:nvPr/>
        </p:nvSpPr>
        <p:spPr>
          <a:xfrm>
            <a:off x="3172550" y="266275"/>
            <a:ext cx="2448000" cy="33360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1. </a:t>
            </a:r>
            <a:r>
              <a:rPr b="1" lang="en-GB" sz="1700">
                <a:solidFill>
                  <a:srgbClr val="38761D"/>
                </a:solidFill>
              </a:rPr>
              <a:t>Controls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2436607" y="3602275"/>
            <a:ext cx="3883500" cy="13512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2. </a:t>
            </a:r>
            <a:r>
              <a:rPr b="1" lang="en-GB" sz="1700">
                <a:solidFill>
                  <a:srgbClr val="38761D"/>
                </a:solidFill>
              </a:rPr>
              <a:t>Collateral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5488653" y="327025"/>
            <a:ext cx="2094300" cy="22446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3</a:t>
            </a:r>
            <a:r>
              <a:rPr b="1" lang="en-GB" sz="1700">
                <a:solidFill>
                  <a:srgbClr val="38761D"/>
                </a:solidFill>
              </a:rPr>
              <a:t>. Process</a:t>
            </a:r>
            <a:endParaRPr b="1" sz="1700">
              <a:solidFill>
                <a:srgbClr val="38761D"/>
              </a:solidFill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3243376" y="29950"/>
            <a:ext cx="5663350" cy="3990175"/>
            <a:chOff x="3243376" y="29950"/>
            <a:chExt cx="5663350" cy="3990175"/>
          </a:xfrm>
        </p:grpSpPr>
        <p:sp>
          <p:nvSpPr>
            <p:cNvPr id="271" name="Google Shape;271;p23"/>
            <p:cNvSpPr/>
            <p:nvPr/>
          </p:nvSpPr>
          <p:spPr>
            <a:xfrm>
              <a:off x="7493126" y="3091925"/>
              <a:ext cx="1413600" cy="928200"/>
            </a:xfrm>
            <a:prstGeom prst="rect">
              <a:avLst/>
            </a:prstGeom>
            <a:solidFill>
              <a:srgbClr val="B6D7A8">
                <a:alpha val="6201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38761D"/>
                  </a:solidFill>
                </a:rPr>
                <a:t>4. Updates</a:t>
              </a:r>
              <a:endParaRPr b="1" sz="1700">
                <a:solidFill>
                  <a:srgbClr val="38761D"/>
                </a:solidFill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3243376" y="29950"/>
              <a:ext cx="1413600" cy="928200"/>
            </a:xfrm>
            <a:prstGeom prst="rect">
              <a:avLst/>
            </a:prstGeom>
            <a:solidFill>
              <a:srgbClr val="B6D7A8">
                <a:alpha val="6201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rgbClr val="38761D"/>
                  </a:solidFill>
                </a:rPr>
                <a:t>4. Updates</a:t>
              </a:r>
              <a:endParaRPr b="1" sz="1700">
                <a:solidFill>
                  <a:srgbClr val="38761D"/>
                </a:solidFill>
              </a:endParaRPr>
            </a:p>
          </p:txBody>
        </p:sp>
      </p:grpSp>
      <p:sp>
        <p:nvSpPr>
          <p:cNvPr id="273" name="Google Shape;273;p23"/>
          <p:cNvSpPr/>
          <p:nvPr/>
        </p:nvSpPr>
        <p:spPr>
          <a:xfrm>
            <a:off x="6063300" y="2622850"/>
            <a:ext cx="1413600" cy="2140800"/>
          </a:xfrm>
          <a:prstGeom prst="rect">
            <a:avLst/>
          </a:prstGeom>
          <a:solidFill>
            <a:srgbClr val="B6D7A8">
              <a:alpha val="6201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8761D"/>
                </a:solidFill>
              </a:rPr>
              <a:t>5</a:t>
            </a:r>
            <a:r>
              <a:rPr b="1" lang="en-GB" sz="1700">
                <a:solidFill>
                  <a:srgbClr val="38761D"/>
                </a:solidFill>
              </a:rPr>
              <a:t>. People</a:t>
            </a:r>
            <a:endParaRPr b="1" sz="17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control framework</a:t>
            </a:r>
            <a:endParaRPr/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30250"/>
            <a:ext cx="7777647" cy="50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set</a:t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0" y="1063775"/>
            <a:ext cx="8839201" cy="37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TPN aims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45475" y="1195275"/>
            <a:ext cx="6038700" cy="1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Improved content security in studio supply chain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Common control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Efficient operations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Shared audit reports for studios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Reduced costs for vendors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Global talent pool for auditors</a:t>
            </a:r>
            <a:endParaRPr sz="14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050000" y="3521450"/>
            <a:ext cx="47823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Audience and revenues moving online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Consolidation of digital production and distribution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Rapid shift to cloud-based workflows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skills and security culture required</a:t>
            </a:r>
            <a:endParaRPr sz="1400"/>
          </a:p>
        </p:txBody>
      </p:sp>
      <p:sp>
        <p:nvSpPr>
          <p:cNvPr id="67" name="Google Shape;67;p14"/>
          <p:cNvSpPr txBox="1"/>
          <p:nvPr/>
        </p:nvSpPr>
        <p:spPr>
          <a:xfrm>
            <a:off x="3585950" y="2949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New challenges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018" y="1341574"/>
            <a:ext cx="3818058" cy="12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 rot="-1010701">
            <a:off x="1265986" y="2433866"/>
            <a:ext cx="6257078" cy="828714"/>
          </a:xfrm>
          <a:prstGeom prst="rightArrow">
            <a:avLst>
              <a:gd fmla="val 49993" name="adj1"/>
              <a:gd fmla="val 500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789850" y="1216875"/>
            <a:ext cx="4945200" cy="3242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Evolution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00" y="3591350"/>
            <a:ext cx="630900" cy="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675" y="1359775"/>
            <a:ext cx="686250" cy="6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0" l="50157" r="0" t="0"/>
          <a:stretch/>
        </p:blipFill>
        <p:spPr>
          <a:xfrm>
            <a:off x="8062050" y="747361"/>
            <a:ext cx="630900" cy="60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5075" y="1981750"/>
            <a:ext cx="630900" cy="59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6250" y="683875"/>
            <a:ext cx="533000" cy="5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8">
            <a:alphaModFix/>
          </a:blip>
          <a:srcRect b="29395" l="0" r="0" t="20122"/>
          <a:stretch/>
        </p:blipFill>
        <p:spPr>
          <a:xfrm>
            <a:off x="7939588" y="2875175"/>
            <a:ext cx="1161873" cy="6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3651" y="2875176"/>
            <a:ext cx="588125" cy="7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10">
            <a:alphaModFix/>
          </a:blip>
          <a:srcRect b="0" l="0" r="84600" t="0"/>
          <a:stretch/>
        </p:blipFill>
        <p:spPr>
          <a:xfrm>
            <a:off x="4631975" y="2057950"/>
            <a:ext cx="797227" cy="10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588350" y="3847225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Regulated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231950" y="4398475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Guidance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843725" y="2982388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Common controls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Professional audit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Shared data across members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16900" y="2870963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Awareness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Hygiene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024375" y="3669163"/>
            <a:ext cx="2118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Checklist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Self certified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Oversight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2024375" y="1836150"/>
            <a:ext cx="17043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UK Broadcasters, Production, Vendors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4071325" y="1560850"/>
            <a:ext cx="1502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 Studios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7286250" y="4151425"/>
            <a:ext cx="1549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Legislation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Penalties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842225" y="4572850"/>
            <a:ext cx="110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Controlled</a:t>
            </a:r>
            <a:endParaRPr/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security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5775025" y="2526250"/>
            <a:ext cx="1104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-GB" sz="1200">
                <a:solidFill>
                  <a:srgbClr val="666666"/>
                </a:solidFill>
              </a:rPr>
              <a:t>Zero Trust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11">
            <a:alphaModFix/>
          </a:blip>
          <a:srcRect b="36233" l="0" r="0" t="33417"/>
          <a:stretch/>
        </p:blipFill>
        <p:spPr>
          <a:xfrm>
            <a:off x="5928713" y="3014600"/>
            <a:ext cx="797225" cy="24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0178" y="2461425"/>
            <a:ext cx="964339" cy="6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101" name="Google Shape;101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in/out</a:t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Camera/key</a:t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Reception</a:t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Security</a:t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Perimeter</a:t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a</a:t>
            </a:r>
            <a:r>
              <a:rPr lang="en-GB"/>
              <a:t>udit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&amp;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Facility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Asset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Transport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Content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Content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Software release</a:t>
            </a:r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112" name="Google Shape;112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in/out</a:t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Camera/key</a:t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Reception</a:t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Security</a:t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Perimeter</a:t>
              </a: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4474175" y="1152475"/>
            <a:ext cx="4358125" cy="3638400"/>
            <a:chOff x="4086500" y="1357975"/>
            <a:chExt cx="4358125" cy="3638400"/>
          </a:xfrm>
        </p:grpSpPr>
        <p:sp>
          <p:nvSpPr>
            <p:cNvPr id="121" name="Google Shape;121;p16"/>
            <p:cNvSpPr/>
            <p:nvPr/>
          </p:nvSpPr>
          <p:spPr>
            <a:xfrm>
              <a:off x="5672275" y="13579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DMZ</a:t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7086525" y="13579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7086525" y="2633375"/>
              <a:ext cx="1358100" cy="513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7086525" y="3207975"/>
              <a:ext cx="1358100" cy="5130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Logging</a:t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7086525" y="37825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Office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672275" y="3782575"/>
              <a:ext cx="1358100" cy="1213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Guest Wifi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&amp; Mobile</a:t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219975" y="2626075"/>
              <a:ext cx="1077300" cy="1102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Switch</a:t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086500" y="2626075"/>
              <a:ext cx="1077300" cy="1102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Firewall</a:t>
              </a:r>
              <a:endParaRPr/>
            </a:p>
          </p:txBody>
        </p:sp>
      </p:grpSp>
      <p:sp>
        <p:nvSpPr>
          <p:cNvPr id="129" name="Google Shape;129;p16"/>
          <p:cNvSpPr/>
          <p:nvPr/>
        </p:nvSpPr>
        <p:spPr>
          <a:xfrm>
            <a:off x="4572000" y="1297925"/>
            <a:ext cx="949500" cy="67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People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&amp; Process</a:t>
            </a:r>
            <a:endParaRPr sz="1200"/>
          </a:p>
        </p:txBody>
      </p:sp>
      <p:sp>
        <p:nvSpPr>
          <p:cNvPr id="130" name="Google Shape;130;p16"/>
          <p:cNvSpPr/>
          <p:nvPr/>
        </p:nvSpPr>
        <p:spPr>
          <a:xfrm>
            <a:off x="4692150" y="721050"/>
            <a:ext cx="709200" cy="69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4474175" y="1152475"/>
            <a:ext cx="4358125" cy="2370300"/>
            <a:chOff x="4474175" y="1152475"/>
            <a:chExt cx="4358125" cy="2370300"/>
          </a:xfrm>
        </p:grpSpPr>
        <p:sp>
          <p:nvSpPr>
            <p:cNvPr id="132" name="Google Shape;132;p16"/>
            <p:cNvSpPr/>
            <p:nvPr/>
          </p:nvSpPr>
          <p:spPr>
            <a:xfrm>
              <a:off x="6059950" y="1152475"/>
              <a:ext cx="1358100" cy="1213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DMZ</a:t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7474200" y="1152475"/>
              <a:ext cx="1358100" cy="1213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Production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Network</a:t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474200" y="2427875"/>
              <a:ext cx="1358100" cy="51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System</a:t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7474200" y="3002475"/>
              <a:ext cx="1358100" cy="51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Logging</a:t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5607650" y="2420575"/>
              <a:ext cx="1077300" cy="1102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Switch</a:t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4474175" y="2420575"/>
              <a:ext cx="1077300" cy="1102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Firewall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 &amp; cloud.. 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7204500" y="2417600"/>
            <a:ext cx="1627800" cy="2172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platform</a:t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311700" y="1248625"/>
            <a:ext cx="286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Partners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60275" y="2417600"/>
            <a:ext cx="2237400" cy="1938000"/>
            <a:chOff x="3632050" y="1948925"/>
            <a:chExt cx="2237400" cy="1938000"/>
          </a:xfrm>
        </p:grpSpPr>
        <p:sp>
          <p:nvSpPr>
            <p:cNvPr id="146" name="Google Shape;146;p17"/>
            <p:cNvSpPr/>
            <p:nvPr/>
          </p:nvSpPr>
          <p:spPr>
            <a:xfrm>
              <a:off x="3632050" y="19489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784450" y="21013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936850" y="22537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089250" y="24061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241650" y="2558525"/>
              <a:ext cx="1627800" cy="13284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</a:t>
              </a:r>
              <a:endParaRPr/>
            </a:p>
          </p:txBody>
        </p:sp>
      </p:grpSp>
      <p:sp>
        <p:nvSpPr>
          <p:cNvPr id="151" name="Google Shape;151;p17"/>
          <p:cNvSpPr/>
          <p:nvPr/>
        </p:nvSpPr>
        <p:spPr>
          <a:xfrm>
            <a:off x="4922275" y="3179600"/>
            <a:ext cx="1627800" cy="1328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2715975" y="453725"/>
            <a:ext cx="2571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&amp; integration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261200" y="3825925"/>
            <a:ext cx="1514400" cy="733200"/>
          </a:xfrm>
          <a:prstGeom prst="rect">
            <a:avLst/>
          </a:prstGeom>
          <a:solidFill>
            <a:srgbClr val="B6D7A8">
              <a:alpha val="6201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Configuration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940475" y="4150400"/>
            <a:ext cx="1514400" cy="733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software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11700" y="1152475"/>
            <a:ext cx="29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Netflix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Google</a:t>
            </a:r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152400" y="137000"/>
            <a:ext cx="8991375" cy="4764577"/>
            <a:chOff x="152400" y="137000"/>
            <a:chExt cx="8991375" cy="4764577"/>
          </a:xfrm>
        </p:grpSpPr>
        <p:pic>
          <p:nvPicPr>
            <p:cNvPr id="162" name="Google Shape;16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393350"/>
              <a:ext cx="8839202" cy="1508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1700" y="725475"/>
              <a:ext cx="3837857" cy="207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8"/>
            <p:cNvSpPr txBox="1"/>
            <p:nvPr/>
          </p:nvSpPr>
          <p:spPr>
            <a:xfrm>
              <a:off x="5091675" y="2902525"/>
              <a:ext cx="38379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u="sng">
                  <a:solidFill>
                    <a:schemeClr val="hlink"/>
                  </a:solidFill>
                  <a:hlinkClick r:id="rId5"/>
                </a:rPr>
                <a:t>https://www.slideshare.net/AmazonWebServices/releasing-missioncritical-software-at-amazon-dev209r1-aws-reinvent-2018</a:t>
              </a:r>
              <a:endParaRPr sz="800"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7258575" y="137000"/>
              <a:ext cx="1885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/>
                <a:t>Releasing Mission-Critical Software at Amazon (DEV209-R1) - AWS re:Invent 2018</a:t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software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11700" y="1152475"/>
            <a:ext cx="29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Netflix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Google</a:t>
            </a:r>
            <a:endParaRPr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2451788" y="938600"/>
            <a:ext cx="6628690" cy="4125774"/>
            <a:chOff x="2515088" y="1017725"/>
            <a:chExt cx="6628690" cy="4125774"/>
          </a:xfrm>
        </p:grpSpPr>
        <p:pic>
          <p:nvPicPr>
            <p:cNvPr id="173" name="Google Shape;17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3760" y="1017725"/>
              <a:ext cx="5630018" cy="412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5088" y="3615363"/>
              <a:ext cx="1438275" cy="1438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Shift to cloud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11700" y="1179725"/>
            <a:ext cx="36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It’s a</a:t>
            </a:r>
            <a:r>
              <a:rPr lang="en-GB" sz="1400"/>
              <a:t>ll about software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economics - CAPEX to OPEX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Move the tools and skills to the 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Frequency of audit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CDSA App &amp; Cloud initiative launched to extend original programme to cover new use cases with a custom control set</a:t>
            </a:r>
            <a:endParaRPr sz="14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976" y="1298025"/>
            <a:ext cx="3007500" cy="29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chain assurance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311700" y="1152475"/>
            <a:ext cx="41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Range of business sizes &amp;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Effective security requires ongoing skills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Consistent approach depends on the weakest link in the 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to establish a security c</a:t>
            </a:r>
            <a:r>
              <a:rPr lang="en-GB"/>
              <a:t>ulture from CEO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975" y="1327425"/>
            <a:ext cx="1875750" cy="10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 b="51561" l="17645" r="16978" t="32550"/>
          <a:stretch/>
        </p:blipFill>
        <p:spPr>
          <a:xfrm>
            <a:off x="5836825" y="2499650"/>
            <a:ext cx="2514774" cy="3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575" y="3195125"/>
            <a:ext cx="2045675" cy="9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